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73" r:id="rId4"/>
    <p:sldId id="259" r:id="rId5"/>
    <p:sldId id="265" r:id="rId6"/>
    <p:sldId id="257" r:id="rId7"/>
    <p:sldId id="293" r:id="rId8"/>
    <p:sldId id="288" r:id="rId9"/>
    <p:sldId id="289" r:id="rId10"/>
    <p:sldId id="258" r:id="rId11"/>
    <p:sldId id="291" r:id="rId12"/>
    <p:sldId id="290" r:id="rId13"/>
    <p:sldId id="292" r:id="rId14"/>
    <p:sldId id="26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B"/>
    <a:srgbClr val="1DB954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705D2C-F7EB-6644-A447-CE069A303EEA}" v="116" dt="2023-11-27T18:43:4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9" autoAdjust="0"/>
    <p:restoredTop sz="89016" autoAdjust="0"/>
  </p:normalViewPr>
  <p:slideViewPr>
    <p:cSldViewPr snapToGrid="0">
      <p:cViewPr>
        <p:scale>
          <a:sx n="135" d="100"/>
          <a:sy n="13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6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5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07B1E-6427-4C34-9A89-1E8A6754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01C-61EC-4D49-878D-066848BDDCD0}" type="datetimeFigureOut">
              <a:rPr lang="en-ID" smtClean="0"/>
              <a:t>27/11/23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0D4-8C75-4436-BFAA-F71273A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622D-A25F-4DC1-9B66-12C9945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204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D0FF3-A2B2-493D-8FE0-A9B0D0F67B95}"/>
              </a:ext>
            </a:extLst>
          </p:cNvPr>
          <p:cNvSpPr/>
          <p:nvPr userDrawn="1"/>
        </p:nvSpPr>
        <p:spPr>
          <a:xfrm>
            <a:off x="10223500" y="6356350"/>
            <a:ext cx="1968500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D446B-6B6E-4F72-A142-4F2CFE0B7463}"/>
              </a:ext>
            </a:extLst>
          </p:cNvPr>
          <p:cNvSpPr/>
          <p:nvPr userDrawn="1"/>
        </p:nvSpPr>
        <p:spPr>
          <a:xfrm>
            <a:off x="215900" y="196850"/>
            <a:ext cx="11760200" cy="6464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9AD8-EB94-48B9-85DE-CEB8A1CAEB16}"/>
              </a:ext>
            </a:extLst>
          </p:cNvPr>
          <p:cNvSpPr/>
          <p:nvPr userDrawn="1"/>
        </p:nvSpPr>
        <p:spPr>
          <a:xfrm>
            <a:off x="584200" y="0"/>
            <a:ext cx="292100" cy="120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473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53DF03-CD76-4B5A-8EB3-63B382E131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7589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853DF03-CD76-4B5A-8EB3-63B382E13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183CDAB-5319-4127-A949-FD374215343E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Bahnschrift" panose="020B0502040204020203" pitchFamily="34" charset="0"/>
              <a:ea typeface="+mj-ea"/>
              <a:cs typeface="+mj-cs"/>
              <a:sym typeface="Bahnschrift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C36-06A6-4687-99BA-A709C0E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D70-3CB1-4CF2-B956-6C0AF1AA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40B9-E739-4FE5-9BD0-8C11247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01C-61EC-4D49-878D-066848BDDCD0}" type="datetimeFigureOut">
              <a:rPr lang="en-ID" smtClean="0"/>
              <a:t>27/11/23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9059-A5DB-4AFA-87B8-190DB28F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BD2-E85E-4D1D-BA49-DDEA0BA69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40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37.png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16892" y="93355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3116" y="2326398"/>
            <a:ext cx="518616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Spotify</a:t>
            </a:r>
            <a:r>
              <a:rPr lang="en-US" sz="8800" b="1" dirty="0">
                <a:solidFill>
                  <a:schemeClr val="bg1"/>
                </a:solidFill>
              </a:rPr>
              <a:t> Songs</a:t>
            </a:r>
            <a:endParaRPr lang="en-US" sz="54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614EB-FF30-40C1-D417-DE8CAC877629}"/>
              </a:ext>
            </a:extLst>
          </p:cNvPr>
          <p:cNvSpPr txBox="1"/>
          <p:nvPr/>
        </p:nvSpPr>
        <p:spPr>
          <a:xfrm>
            <a:off x="334961" y="5334773"/>
            <a:ext cx="1201838" cy="1232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Sophie</a:t>
            </a:r>
          </a:p>
          <a:p>
            <a:r>
              <a:rPr lang="en-US" dirty="0">
                <a:solidFill>
                  <a:schemeClr val="bg2"/>
                </a:solidFill>
              </a:rPr>
              <a:t>Darryl</a:t>
            </a:r>
          </a:p>
          <a:p>
            <a:r>
              <a:rPr lang="en-US" dirty="0">
                <a:solidFill>
                  <a:schemeClr val="bg2"/>
                </a:solidFill>
              </a:rPr>
              <a:t>Natalie</a:t>
            </a:r>
          </a:p>
          <a:p>
            <a:r>
              <a:rPr lang="en-US" dirty="0">
                <a:solidFill>
                  <a:schemeClr val="bg2"/>
                </a:solidFill>
              </a:rPr>
              <a:t>Jaspreet</a:t>
            </a: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285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777378" y="2019722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00813" y="109778"/>
            <a:ext cx="2464720" cy="769421"/>
            <a:chOff x="3984994" y="4152781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3984994" y="4152781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Fourth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1459A-60E1-15DA-19E0-FAAB9F850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536" y="2273123"/>
            <a:ext cx="5802129" cy="2757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07E20-28D7-3160-FA9E-771AA7BA7047}"/>
              </a:ext>
            </a:extLst>
          </p:cNvPr>
          <p:cNvSpPr txBox="1"/>
          <p:nvPr/>
        </p:nvSpPr>
        <p:spPr>
          <a:xfrm>
            <a:off x="9809625" y="1322984"/>
            <a:ext cx="20288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This customisable graph allows a user to choose the amount of songs they want to check out and rank them according to popularity! </a:t>
            </a:r>
          </a:p>
        </p:txBody>
      </p:sp>
    </p:spTree>
    <p:extLst>
      <p:ext uri="{BB962C8B-B14F-4D97-AF65-F5344CB8AC3E}">
        <p14:creationId xmlns:p14="http://schemas.microsoft.com/office/powerpoint/2010/main" val="18789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534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202674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Fifth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D91C6-5423-CAFA-5C36-888A28458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023" y="1176084"/>
            <a:ext cx="4921837" cy="30984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31F760-A7A0-2410-E4E7-CFA2A13CF3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023" y="4310219"/>
            <a:ext cx="45720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270374-0A3D-3FE2-2C03-A17D708AF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9022" y="4799071"/>
            <a:ext cx="3236027" cy="1901166"/>
          </a:xfrm>
          <a:prstGeom prst="rect">
            <a:avLst/>
          </a:prstGeom>
        </p:spPr>
      </p:pic>
      <p:sp>
        <p:nvSpPr>
          <p:cNvPr id="30" name="Heart 29">
            <a:extLst>
              <a:ext uri="{FF2B5EF4-FFF2-40B4-BE49-F238E27FC236}">
                <a16:creationId xmlns:a16="http://schemas.microsoft.com/office/drawing/2014/main" id="{4FCE5A30-ECAD-DA4D-D395-CD4E9FCB57F7}"/>
              </a:ext>
            </a:extLst>
          </p:cNvPr>
          <p:cNvSpPr/>
          <p:nvPr/>
        </p:nvSpPr>
        <p:spPr>
          <a:xfrm>
            <a:off x="8652094" y="4295843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65035C-2910-65DF-5428-B63D4F7022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5203" y="4774790"/>
            <a:ext cx="2682889" cy="194972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194BDE-15A7-2E7A-4691-5C8E812C82DF}"/>
              </a:ext>
            </a:extLst>
          </p:cNvPr>
          <p:cNvSpPr txBox="1"/>
          <p:nvPr/>
        </p:nvSpPr>
        <p:spPr>
          <a:xfrm>
            <a:off x="9975138" y="1143746"/>
            <a:ext cx="2009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To create this graph we used another library called Observable to denote the duration of songs over time!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As shown here the length of songs have generally decreased over time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8A644-B616-C44B-053F-A788FF91B9C9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941BE1-8983-EE32-26D9-BE9AE22B8F55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77DABC-723B-6E62-CEB9-2EFCDC4C4BE3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B44AC6-43FE-2BC0-71A0-62365AA87C21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BC0B06-DB97-EDFA-A9A2-86121CF6CE2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105C18-EFF0-60EA-48AC-FB2D3667726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260364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202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Sixth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CA86-3CC2-A837-E281-3BBF8A60D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9989" y="1322277"/>
            <a:ext cx="5741559" cy="18978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6CB483-FC5C-6987-720D-213270B7A4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2366" y="3453046"/>
            <a:ext cx="4439076" cy="2989023"/>
          </a:xfrm>
          <a:prstGeom prst="rect">
            <a:avLst/>
          </a:prstGeom>
        </p:spPr>
      </p:pic>
      <p:sp>
        <p:nvSpPr>
          <p:cNvPr id="29" name="Heart 28">
            <a:extLst>
              <a:ext uri="{FF2B5EF4-FFF2-40B4-BE49-F238E27FC236}">
                <a16:creationId xmlns:a16="http://schemas.microsoft.com/office/drawing/2014/main" id="{F0EEE78D-8A7D-0DF7-B694-966F90E1E740}"/>
              </a:ext>
            </a:extLst>
          </p:cNvPr>
          <p:cNvSpPr/>
          <p:nvPr/>
        </p:nvSpPr>
        <p:spPr>
          <a:xfrm>
            <a:off x="8764672" y="1325637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>
            <a:extLst>
              <a:ext uri="{FF2B5EF4-FFF2-40B4-BE49-F238E27FC236}">
                <a16:creationId xmlns:a16="http://schemas.microsoft.com/office/drawing/2014/main" id="{70098AD8-98A4-E7B7-7215-F15930034F40}"/>
              </a:ext>
            </a:extLst>
          </p:cNvPr>
          <p:cNvSpPr/>
          <p:nvPr/>
        </p:nvSpPr>
        <p:spPr>
          <a:xfrm>
            <a:off x="8770315" y="34310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1BF99C-DD70-350E-245A-01E35F56D1A4}"/>
              </a:ext>
            </a:extLst>
          </p:cNvPr>
          <p:cNvSpPr txBox="1"/>
          <p:nvPr/>
        </p:nvSpPr>
        <p:spPr>
          <a:xfrm>
            <a:off x="9809625" y="1322277"/>
            <a:ext cx="2005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This is a fun interactive feature of our dashboard where users can pick two attributes of their choice in the dropdown menus and they can create a scatter graph highlighting the musical correlations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FD50C-A8B3-5C6B-DA9A-9E95DB5AA05D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39E595-1B46-F2FE-C63D-C95EEB5078F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F64C-768E-1006-F715-B78C4B9348B0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DE4053-27C0-8C74-7409-A9387EA29B54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6F87D0-496C-F04C-179D-E8050EDDF91B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4A780-F231-51C1-A828-B4E7684F08D9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41594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978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282828" y="1169384"/>
            <a:ext cx="8382635" cy="451923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087972-F21C-2513-B7AF-FA117A95A8EB}"/>
              </a:ext>
            </a:extLst>
          </p:cNvPr>
          <p:cNvSpPr txBox="1"/>
          <p:nvPr/>
        </p:nvSpPr>
        <p:spPr>
          <a:xfrm>
            <a:off x="4159624" y="1689902"/>
            <a:ext cx="661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Upon reflection there are some topics that are definitely worth delving into, for example looking into how </a:t>
            </a:r>
            <a:r>
              <a:rPr lang="en-GB" dirty="0" err="1">
                <a:solidFill>
                  <a:schemeClr val="bg2"/>
                </a:solidFill>
              </a:rPr>
              <a:t>spotify</a:t>
            </a:r>
            <a:r>
              <a:rPr lang="en-GB" dirty="0">
                <a:solidFill>
                  <a:schemeClr val="bg2"/>
                </a:solidFill>
              </a:rPr>
              <a:t> uses individual data to curate personalised playlists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Or we could create detailed dynamic </a:t>
            </a:r>
            <a:r>
              <a:rPr lang="en-GB" dirty="0" err="1">
                <a:solidFill>
                  <a:schemeClr val="bg2"/>
                </a:solidFill>
              </a:rPr>
              <a:t>visulisations</a:t>
            </a:r>
            <a:r>
              <a:rPr lang="en-GB" dirty="0">
                <a:solidFill>
                  <a:schemeClr val="bg2"/>
                </a:solidFill>
              </a:rPr>
              <a:t> using other libraries like </a:t>
            </a:r>
            <a:r>
              <a:rPr lang="en-GB" dirty="0" err="1">
                <a:solidFill>
                  <a:schemeClr val="bg2"/>
                </a:solidFill>
              </a:rPr>
              <a:t>chart.js</a:t>
            </a:r>
            <a:r>
              <a:rPr lang="en-GB" dirty="0">
                <a:solidFill>
                  <a:schemeClr val="bg2"/>
                </a:solidFill>
              </a:rPr>
              <a:t>, for example to further explain and analyse 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26B4-9BFE-FFA3-6505-4A96094D6F8D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79B0F7-F66A-0B6F-D1ED-7BF3C3A186B6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8AB6E6-3A3D-4DA1-B76A-36052EEDEE2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C1E0CE-44B3-E9FA-DF4A-F8C08DFDDD72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F89501-81E6-62C4-774B-2EC63408FF00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C333D-2254-2A01-C4D6-BEBEFC126798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9778DD-712D-ED56-13E3-29B8B3D3043E}"/>
              </a:ext>
            </a:extLst>
          </p:cNvPr>
          <p:cNvSpPr/>
          <p:nvPr/>
        </p:nvSpPr>
        <p:spPr>
          <a:xfrm>
            <a:off x="1819254" y="5360314"/>
            <a:ext cx="2378419" cy="8043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E94EE4-9211-C71E-A171-74653F286FF4}"/>
              </a:ext>
            </a:extLst>
          </p:cNvPr>
          <p:cNvSpPr txBox="1"/>
          <p:nvPr/>
        </p:nvSpPr>
        <p:spPr>
          <a:xfrm>
            <a:off x="2049239" y="5491290"/>
            <a:ext cx="19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streaming! </a:t>
            </a:r>
          </a:p>
        </p:txBody>
      </p: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B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894CC-E93E-27D4-E910-33EA2D3734AF}"/>
              </a:ext>
            </a:extLst>
          </p:cNvPr>
          <p:cNvSpPr txBox="1"/>
          <p:nvPr/>
        </p:nvSpPr>
        <p:spPr>
          <a:xfrm>
            <a:off x="896112" y="2208142"/>
            <a:ext cx="5199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The aim of this project is to develop our current understanding of interactive visualization languages in order to create a usable dashboard for users to check out what’s happening on </a:t>
            </a:r>
            <a:r>
              <a:rPr lang="en-US" b="1" dirty="0" err="1">
                <a:latin typeface="+mj-lt"/>
              </a:rPr>
              <a:t>Spotfiy</a:t>
            </a:r>
            <a:r>
              <a:rPr lang="en-US" b="1" dirty="0">
                <a:latin typeface="+mj-lt"/>
              </a:rPr>
              <a:t> right now ! </a:t>
            </a: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606650" y="1434691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12098" y="2436643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0CF99D-8CEC-4A07-0CEF-D94E8EE087CC}"/>
              </a:ext>
            </a:extLst>
          </p:cNvPr>
          <p:cNvSpPr txBox="1"/>
          <p:nvPr/>
        </p:nvSpPr>
        <p:spPr>
          <a:xfrm>
            <a:off x="4547937" y="5277953"/>
            <a:ext cx="329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SOURCE: https://</a:t>
            </a:r>
            <a:r>
              <a:rPr lang="en-US" dirty="0" err="1">
                <a:solidFill>
                  <a:schemeClr val="bg2"/>
                </a:solidFill>
              </a:rPr>
              <a:t>www.kaggle.com</a:t>
            </a:r>
            <a:r>
              <a:rPr lang="en-US" dirty="0">
                <a:solidFill>
                  <a:schemeClr val="bg2"/>
                </a:solidFill>
              </a:rPr>
              <a:t>/datasets/</a:t>
            </a:r>
            <a:r>
              <a:rPr lang="en-US" dirty="0" err="1">
                <a:solidFill>
                  <a:schemeClr val="bg2"/>
                </a:solidFill>
              </a:rPr>
              <a:t>joebeachcapital</a:t>
            </a:r>
            <a:r>
              <a:rPr lang="en-US" dirty="0">
                <a:solidFill>
                  <a:schemeClr val="bg2"/>
                </a:solidFill>
              </a:rPr>
              <a:t>/30000-spotify-songs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3811DB28-AE1C-A3D4-397D-9A37698E2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59" y="1197210"/>
            <a:ext cx="8002781" cy="36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934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42F5AB-02B5-E167-7B0E-5E7A9505F3CB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8A4A9-D9CA-35C4-7D86-2D34056F608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989496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522106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9083" y="1767427"/>
            <a:ext cx="1103195" cy="1103195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D465C0CE-8EEF-4BB6-F57B-E590774452C4}"/>
              </a:ext>
            </a:extLst>
          </p:cNvPr>
          <p:cNvSpPr txBox="1"/>
          <p:nvPr/>
        </p:nvSpPr>
        <p:spPr>
          <a:xfrm>
            <a:off x="3757169" y="3683096"/>
            <a:ext cx="8099869" cy="2140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i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JUPYTER NOTEBOOK CODE // </a:t>
            </a: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26B8BEE9-4D8E-08F6-075F-DD0BF9A12FF4}"/>
              </a:ext>
            </a:extLst>
          </p:cNvPr>
          <p:cNvCxnSpPr>
            <a:cxnSpLocks/>
          </p:cNvCxnSpPr>
          <p:nvPr/>
        </p:nvCxnSpPr>
        <p:spPr>
          <a:xfrm>
            <a:off x="8236244" y="3790119"/>
            <a:ext cx="395575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8C3F7B-D4E4-786A-61B5-7669D39859E4}"/>
              </a:ext>
            </a:extLst>
          </p:cNvPr>
          <p:cNvSpPr txBox="1"/>
          <p:nvPr/>
        </p:nvSpPr>
        <p:spPr>
          <a:xfrm>
            <a:off x="5520934" y="1669167"/>
            <a:ext cx="6459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Cleaned data on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Created our SQLite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Generated our .json file to hold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Created our flask route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Worked on our visualisations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9" name="Picture 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256927-0424-26BB-4929-B804F65FD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83" y="4086071"/>
            <a:ext cx="3244368" cy="23837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2685E9E-7DAB-739A-05FC-D2558CAA73B3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B15A01-5E50-4DD9-F5AB-ECB0EE34D0D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5613F-9E59-85BC-9451-F53059D71443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E12E53E-6470-C93B-4842-A7A89C36E3A1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DA62EE9-D2EA-DFD6-57A6-A06C4001AC1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72D6EDA-70E5-8B11-F231-01F054853E6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1869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089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 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954124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36448" y="1338265"/>
            <a:ext cx="8382635" cy="4968231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C0B9E9D6-4AA7-180C-143F-8FDE5B0EAE33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pic>
        <p:nvPicPr>
          <p:cNvPr id="1062" name="Picture 106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066817C-FC8F-EF4E-ED43-59ABBB87E3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2" y="1322985"/>
            <a:ext cx="4082373" cy="4968242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146A68C3-5674-4409-8298-368DAC482380}"/>
              </a:ext>
            </a:extLst>
          </p:cNvPr>
          <p:cNvSpPr txBox="1"/>
          <p:nvPr/>
        </p:nvSpPr>
        <p:spPr>
          <a:xfrm>
            <a:off x="3781778" y="1619154"/>
            <a:ext cx="3838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We created this flask to be the primary base in the development of our dashboard.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It is used in the database set up using SQLite and to return a useable .</a:t>
            </a:r>
            <a:r>
              <a:rPr lang="en-GB" dirty="0" err="1">
                <a:solidFill>
                  <a:schemeClr val="bg2"/>
                </a:solidFill>
              </a:rPr>
              <a:t>json</a:t>
            </a:r>
            <a:r>
              <a:rPr lang="en-GB" dirty="0">
                <a:solidFill>
                  <a:schemeClr val="bg2"/>
                </a:solidFill>
              </a:rPr>
              <a:t> file. 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EBF1497B-4EE5-0FDF-D205-BEA2C65F7C59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31651B9-D3A6-C040-C603-EF8C54D6443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EA46238-94D0-E915-48AF-E817E9AC570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02630E8-3670-664C-5B11-B630BD1F9CFB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E1E644E-2558-69C5-756C-2C296A095929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6DF8EB0F-B690-BEE3-11C8-A7784B4E7FC8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B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4A81E-0F2D-BF22-7F37-CB296CD2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12" y="219635"/>
            <a:ext cx="2413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AB85A-73EA-012F-6AAC-1FBB3DAA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20" y="219635"/>
            <a:ext cx="27051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8225C-6221-3DE5-1D4F-00977EC5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82" y="219635"/>
            <a:ext cx="30480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096AE-CCE2-A911-9F93-B7E410D07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212" y="2842185"/>
            <a:ext cx="22860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53469-3FCB-B650-BDDC-54E21F4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892" y="4492066"/>
            <a:ext cx="30353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459FA-9EEA-8AB2-BBCC-2EA0FAA2E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520" y="5112870"/>
            <a:ext cx="30480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40F84-52E4-C87D-0903-6DB90F662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12" y="6361955"/>
            <a:ext cx="3200400" cy="304800"/>
          </a:xfrm>
          <a:prstGeom prst="rect">
            <a:avLst/>
          </a:prstGeom>
        </p:spPr>
      </p:pic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26D311AF-447F-F5B9-576E-B687D40CE2F8}"/>
              </a:ext>
            </a:extLst>
          </p:cNvPr>
          <p:cNvSpPr/>
          <p:nvPr/>
        </p:nvSpPr>
        <p:spPr>
          <a:xfrm>
            <a:off x="1717115" y="3429000"/>
            <a:ext cx="1667435" cy="484468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727AADEE-5566-6F8E-0563-918678B09671}"/>
              </a:ext>
            </a:extLst>
          </p:cNvPr>
          <p:cNvSpPr/>
          <p:nvPr/>
        </p:nvSpPr>
        <p:spPr>
          <a:xfrm rot="19240301">
            <a:off x="5215444" y="3096507"/>
            <a:ext cx="1667435" cy="552175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64A79B6C-2132-33B5-8DCA-4B0818FA1C6D}"/>
              </a:ext>
            </a:extLst>
          </p:cNvPr>
          <p:cNvSpPr/>
          <p:nvPr/>
        </p:nvSpPr>
        <p:spPr>
          <a:xfrm rot="2686154" flipV="1">
            <a:off x="9375111" y="1652420"/>
            <a:ext cx="1893265" cy="506837"/>
          </a:xfrm>
          <a:prstGeom prst="curvedUpArrow">
            <a:avLst>
              <a:gd name="adj1" fmla="val 25000"/>
              <a:gd name="adj2" fmla="val 50000"/>
              <a:gd name="adj3" fmla="val 3491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B60E8552-BA75-C749-7F3E-ED949B9BCD91}"/>
              </a:ext>
            </a:extLst>
          </p:cNvPr>
          <p:cNvSpPr/>
          <p:nvPr/>
        </p:nvSpPr>
        <p:spPr>
          <a:xfrm rot="8282735">
            <a:off x="7675074" y="3543711"/>
            <a:ext cx="1667435" cy="484468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29AE03D6-9AB1-1506-575B-60318B894A9D}"/>
              </a:ext>
            </a:extLst>
          </p:cNvPr>
          <p:cNvSpPr/>
          <p:nvPr/>
        </p:nvSpPr>
        <p:spPr>
          <a:xfrm rot="9166515">
            <a:off x="5506032" y="4281227"/>
            <a:ext cx="1667435" cy="484468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F8F6C176-5D66-A537-0355-1FF98FB28183}"/>
              </a:ext>
            </a:extLst>
          </p:cNvPr>
          <p:cNvSpPr/>
          <p:nvPr/>
        </p:nvSpPr>
        <p:spPr>
          <a:xfrm rot="8267805">
            <a:off x="1498727" y="5160293"/>
            <a:ext cx="1667435" cy="444995"/>
          </a:xfrm>
          <a:prstGeom prst="curved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986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8556621" y="398141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500166" y="1183742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5BEC1D-B7F7-3F58-8F23-1AAFCFB36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452" y="1183743"/>
            <a:ext cx="4954708" cy="2518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6ADCB7-D875-8D7E-3E12-6AB20A59A3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452" y="3918163"/>
            <a:ext cx="4921085" cy="274871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695C92-61D0-61BB-75B3-1FA9EE3FD7C7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47" name="Rectangle: Rounded Corners 58">
              <a:extLst>
                <a:ext uri="{FF2B5EF4-FFF2-40B4-BE49-F238E27FC236}">
                  <a16:creationId xmlns:a16="http://schemas.microsoft.com/office/drawing/2014/main" id="{0B525E28-89EF-9243-1EC0-512CEF3E0CD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First Visual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F1287B1-4D79-7FA6-377F-A8375E7E3B1F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5EC459-7126-7FDD-7F36-ECC8080C6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19247A-803D-8573-2F37-38BA2DC1E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E7DF52-04E9-0787-9997-8536894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3DC18F9-D134-1061-977B-FF5DEB399479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025" name="Freeform 66">
              <a:extLst>
                <a:ext uri="{FF2B5EF4-FFF2-40B4-BE49-F238E27FC236}">
                  <a16:creationId xmlns:a16="http://schemas.microsoft.com/office/drawing/2014/main" id="{BD507C67-7047-A3FA-6544-EF8DBF142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Freeform 67">
              <a:extLst>
                <a:ext uri="{FF2B5EF4-FFF2-40B4-BE49-F238E27FC236}">
                  <a16:creationId xmlns:a16="http://schemas.microsoft.com/office/drawing/2014/main" id="{39186CEC-CDE5-DFCF-3540-76CCC5CC1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Oval 68">
              <a:extLst>
                <a:ext uri="{FF2B5EF4-FFF2-40B4-BE49-F238E27FC236}">
                  <a16:creationId xmlns:a16="http://schemas.microsoft.com/office/drawing/2014/main" id="{D6E4EEF8-091F-CFFF-8666-144899596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Rectangle 69">
              <a:extLst>
                <a:ext uri="{FF2B5EF4-FFF2-40B4-BE49-F238E27FC236}">
                  <a16:creationId xmlns:a16="http://schemas.microsoft.com/office/drawing/2014/main" id="{342D7F85-3CC7-846B-D5A2-724E0CB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Line 70">
              <a:extLst>
                <a:ext uri="{FF2B5EF4-FFF2-40B4-BE49-F238E27FC236}">
                  <a16:creationId xmlns:a16="http://schemas.microsoft.com/office/drawing/2014/main" id="{F401939B-75BC-1B59-5893-0368FDFAA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71">
              <a:extLst>
                <a:ext uri="{FF2B5EF4-FFF2-40B4-BE49-F238E27FC236}">
                  <a16:creationId xmlns:a16="http://schemas.microsoft.com/office/drawing/2014/main" id="{67F8097D-37BF-02E0-3F22-707D4DDA3F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Line 72">
              <a:extLst>
                <a:ext uri="{FF2B5EF4-FFF2-40B4-BE49-F238E27FC236}">
                  <a16:creationId xmlns:a16="http://schemas.microsoft.com/office/drawing/2014/main" id="{03DD873E-E297-00E8-D69D-A2BB22417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Line 73">
              <a:extLst>
                <a:ext uri="{FF2B5EF4-FFF2-40B4-BE49-F238E27FC236}">
                  <a16:creationId xmlns:a16="http://schemas.microsoft.com/office/drawing/2014/main" id="{86DFB5C2-499A-6882-3930-8D3DEA6FD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Oval 74">
              <a:extLst>
                <a:ext uri="{FF2B5EF4-FFF2-40B4-BE49-F238E27FC236}">
                  <a16:creationId xmlns:a16="http://schemas.microsoft.com/office/drawing/2014/main" id="{68A170AF-1D1A-7EB1-6744-17F219722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4" name="Line 75">
              <a:extLst>
                <a:ext uri="{FF2B5EF4-FFF2-40B4-BE49-F238E27FC236}">
                  <a16:creationId xmlns:a16="http://schemas.microsoft.com/office/drawing/2014/main" id="{E386A2D4-BEA6-BDF6-756D-EFF6612EA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5" name="Line 76">
              <a:extLst>
                <a:ext uri="{FF2B5EF4-FFF2-40B4-BE49-F238E27FC236}">
                  <a16:creationId xmlns:a16="http://schemas.microsoft.com/office/drawing/2014/main" id="{FF767301-CF39-88C1-7219-1800AD952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77">
              <a:extLst>
                <a:ext uri="{FF2B5EF4-FFF2-40B4-BE49-F238E27FC236}">
                  <a16:creationId xmlns:a16="http://schemas.microsoft.com/office/drawing/2014/main" id="{6143A6C9-932B-A7EE-9F38-EC3009140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78">
              <a:extLst>
                <a:ext uri="{FF2B5EF4-FFF2-40B4-BE49-F238E27FC236}">
                  <a16:creationId xmlns:a16="http://schemas.microsoft.com/office/drawing/2014/main" id="{B675E8F2-4BC8-7622-F302-0A79B9A71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Line 79">
              <a:extLst>
                <a:ext uri="{FF2B5EF4-FFF2-40B4-BE49-F238E27FC236}">
                  <a16:creationId xmlns:a16="http://schemas.microsoft.com/office/drawing/2014/main" id="{478DD207-21E4-A7E7-90F3-704955E6F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12486FD-1142-4084-BE9D-1F0362BD4EE2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058" name="Line 325">
              <a:extLst>
                <a:ext uri="{FF2B5EF4-FFF2-40B4-BE49-F238E27FC236}">
                  <a16:creationId xmlns:a16="http://schemas.microsoft.com/office/drawing/2014/main" id="{568E083F-8A40-CD5B-8D56-D869FDB42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Line 326">
              <a:extLst>
                <a:ext uri="{FF2B5EF4-FFF2-40B4-BE49-F238E27FC236}">
                  <a16:creationId xmlns:a16="http://schemas.microsoft.com/office/drawing/2014/main" id="{EBA90BDA-E797-0059-A0D0-F35992C99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Line 327">
              <a:extLst>
                <a:ext uri="{FF2B5EF4-FFF2-40B4-BE49-F238E27FC236}">
                  <a16:creationId xmlns:a16="http://schemas.microsoft.com/office/drawing/2014/main" id="{32AD208F-072A-5358-CA79-39E401CE1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Line 328">
              <a:extLst>
                <a:ext uri="{FF2B5EF4-FFF2-40B4-BE49-F238E27FC236}">
                  <a16:creationId xmlns:a16="http://schemas.microsoft.com/office/drawing/2014/main" id="{4971C1DD-295D-16E4-175E-C6F3ED0AD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329">
              <a:extLst>
                <a:ext uri="{FF2B5EF4-FFF2-40B4-BE49-F238E27FC236}">
                  <a16:creationId xmlns:a16="http://schemas.microsoft.com/office/drawing/2014/main" id="{E9C9879B-89E8-10E4-9B38-0844DA676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330">
              <a:extLst>
                <a:ext uri="{FF2B5EF4-FFF2-40B4-BE49-F238E27FC236}">
                  <a16:creationId xmlns:a16="http://schemas.microsoft.com/office/drawing/2014/main" id="{76BFF326-DD19-F602-23E0-C1942E042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331">
              <a:extLst>
                <a:ext uri="{FF2B5EF4-FFF2-40B4-BE49-F238E27FC236}">
                  <a16:creationId xmlns:a16="http://schemas.microsoft.com/office/drawing/2014/main" id="{BF6123A4-E1E2-135A-03B0-9F06373A5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332">
              <a:extLst>
                <a:ext uri="{FF2B5EF4-FFF2-40B4-BE49-F238E27FC236}">
                  <a16:creationId xmlns:a16="http://schemas.microsoft.com/office/drawing/2014/main" id="{EB156C22-F81A-D79A-789D-FBD4FF07C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333">
              <a:extLst>
                <a:ext uri="{FF2B5EF4-FFF2-40B4-BE49-F238E27FC236}">
                  <a16:creationId xmlns:a16="http://schemas.microsoft.com/office/drawing/2014/main" id="{15745BB5-E894-3C62-D03A-A74A236EF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334">
              <a:extLst>
                <a:ext uri="{FF2B5EF4-FFF2-40B4-BE49-F238E27FC236}">
                  <a16:creationId xmlns:a16="http://schemas.microsoft.com/office/drawing/2014/main" id="{1D0B586E-4B4B-4D79-153A-C971F7B30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Freeform 335">
              <a:extLst>
                <a:ext uri="{FF2B5EF4-FFF2-40B4-BE49-F238E27FC236}">
                  <a16:creationId xmlns:a16="http://schemas.microsoft.com/office/drawing/2014/main" id="{1997063C-3417-FA6B-FE1C-C5B3276A5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Freeform 336">
              <a:extLst>
                <a:ext uri="{FF2B5EF4-FFF2-40B4-BE49-F238E27FC236}">
                  <a16:creationId xmlns:a16="http://schemas.microsoft.com/office/drawing/2014/main" id="{BF4B70DE-61C6-E911-5FB4-D6CCFEEE2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Freeform 337">
              <a:extLst>
                <a:ext uri="{FF2B5EF4-FFF2-40B4-BE49-F238E27FC236}">
                  <a16:creationId xmlns:a16="http://schemas.microsoft.com/office/drawing/2014/main" id="{35438660-4460-8D4B-2619-DEC5B47A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8F5BC8A8-F0FA-6F1E-5B1A-B094AFFF8D63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072" name="Freeform 458">
              <a:extLst>
                <a:ext uri="{FF2B5EF4-FFF2-40B4-BE49-F238E27FC236}">
                  <a16:creationId xmlns:a16="http://schemas.microsoft.com/office/drawing/2014/main" id="{6BCF3545-F13D-80B5-155B-68094F002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Freeform 459">
              <a:extLst>
                <a:ext uri="{FF2B5EF4-FFF2-40B4-BE49-F238E27FC236}">
                  <a16:creationId xmlns:a16="http://schemas.microsoft.com/office/drawing/2014/main" id="{AFFD69E8-1EC4-3FCE-E68A-7F954F175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460">
              <a:extLst>
                <a:ext uri="{FF2B5EF4-FFF2-40B4-BE49-F238E27FC236}">
                  <a16:creationId xmlns:a16="http://schemas.microsoft.com/office/drawing/2014/main" id="{39918B90-DCD5-4A69-A461-E4F4E148A4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461">
              <a:extLst>
                <a:ext uri="{FF2B5EF4-FFF2-40B4-BE49-F238E27FC236}">
                  <a16:creationId xmlns:a16="http://schemas.microsoft.com/office/drawing/2014/main" id="{E996C4BE-DD03-5EB9-FE46-81C2A8094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462">
              <a:extLst>
                <a:ext uri="{FF2B5EF4-FFF2-40B4-BE49-F238E27FC236}">
                  <a16:creationId xmlns:a16="http://schemas.microsoft.com/office/drawing/2014/main" id="{A8F4D640-1851-99AD-E186-2781ACAF7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Line 463">
              <a:extLst>
                <a:ext uri="{FF2B5EF4-FFF2-40B4-BE49-F238E27FC236}">
                  <a16:creationId xmlns:a16="http://schemas.microsoft.com/office/drawing/2014/main" id="{8AFA6AF2-B6C2-0B46-C17B-508863BE6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Line 464">
              <a:extLst>
                <a:ext uri="{FF2B5EF4-FFF2-40B4-BE49-F238E27FC236}">
                  <a16:creationId xmlns:a16="http://schemas.microsoft.com/office/drawing/2014/main" id="{33E2D241-E07F-F482-E921-30817608BC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465">
              <a:extLst>
                <a:ext uri="{FF2B5EF4-FFF2-40B4-BE49-F238E27FC236}">
                  <a16:creationId xmlns:a16="http://schemas.microsoft.com/office/drawing/2014/main" id="{0D3A5A76-3CC5-7843-0D70-7C00A9C5B9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466">
              <a:extLst>
                <a:ext uri="{FF2B5EF4-FFF2-40B4-BE49-F238E27FC236}">
                  <a16:creationId xmlns:a16="http://schemas.microsoft.com/office/drawing/2014/main" id="{21924236-1434-D517-82DD-FCD8D8C91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Oval 467">
              <a:extLst>
                <a:ext uri="{FF2B5EF4-FFF2-40B4-BE49-F238E27FC236}">
                  <a16:creationId xmlns:a16="http://schemas.microsoft.com/office/drawing/2014/main" id="{EE9B9211-E7C4-2DF5-C52C-35986060C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468">
              <a:extLst>
                <a:ext uri="{FF2B5EF4-FFF2-40B4-BE49-F238E27FC236}">
                  <a16:creationId xmlns:a16="http://schemas.microsoft.com/office/drawing/2014/main" id="{0EFA3ED3-4B66-F36C-081C-4D0644471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Freeform 469">
              <a:extLst>
                <a:ext uri="{FF2B5EF4-FFF2-40B4-BE49-F238E27FC236}">
                  <a16:creationId xmlns:a16="http://schemas.microsoft.com/office/drawing/2014/main" id="{E1C285C3-D84F-2351-3846-0B1F7299D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470">
              <a:extLst>
                <a:ext uri="{FF2B5EF4-FFF2-40B4-BE49-F238E27FC236}">
                  <a16:creationId xmlns:a16="http://schemas.microsoft.com/office/drawing/2014/main" id="{7B83374C-C99C-F710-D9EC-987C5D0FB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Freeform 471">
              <a:extLst>
                <a:ext uri="{FF2B5EF4-FFF2-40B4-BE49-F238E27FC236}">
                  <a16:creationId xmlns:a16="http://schemas.microsoft.com/office/drawing/2014/main" id="{429063FF-7D9F-7CD4-2705-8E71CC865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472">
              <a:extLst>
                <a:ext uri="{FF2B5EF4-FFF2-40B4-BE49-F238E27FC236}">
                  <a16:creationId xmlns:a16="http://schemas.microsoft.com/office/drawing/2014/main" id="{97A02DC5-E53C-E866-654D-E187E2C06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2" name="TextBox 1091">
            <a:extLst>
              <a:ext uri="{FF2B5EF4-FFF2-40B4-BE49-F238E27FC236}">
                <a16:creationId xmlns:a16="http://schemas.microsoft.com/office/drawing/2014/main" id="{C102ABDD-7958-8AE4-DDEA-E53EC97E91A0}"/>
              </a:ext>
            </a:extLst>
          </p:cNvPr>
          <p:cNvSpPr txBox="1"/>
          <p:nvPr/>
        </p:nvSpPr>
        <p:spPr>
          <a:xfrm>
            <a:off x="9958685" y="1331059"/>
            <a:ext cx="19211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This interactive search bar highlights the key word(s) mentioned and lists the relative items in list format, showcasing the track name, artist, and popularity.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The buttons below allows you to look through pages of our extensive data ! </a:t>
            </a: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B6256943-733E-596A-C2C7-309BC57E8B7A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A349AE18-D30C-C742-661F-463292C5376E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C6D0DCE-CBA3-F96B-C16F-F11117A1EA78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2A0746A5-B290-4421-40E0-90C862C3D4C6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ACCD8E8C-39E2-CDA5-F5B0-F4EC9882BBC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C06E9444-6F96-CCF0-A9C4-BF9E84DF6F47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361973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063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3E469-DAC9-5C74-3768-38046DBAE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888" y="1411316"/>
            <a:ext cx="5719861" cy="2055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CF3ADF-BD4D-7EA7-4536-F7D99336F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8013" y="3945782"/>
            <a:ext cx="5745048" cy="2523938"/>
          </a:xfrm>
          <a:prstGeom prst="rect">
            <a:avLst/>
          </a:prstGeom>
        </p:spPr>
      </p:pic>
      <p:sp>
        <p:nvSpPr>
          <p:cNvPr id="29" name="Heart 28">
            <a:extLst>
              <a:ext uri="{FF2B5EF4-FFF2-40B4-BE49-F238E27FC236}">
                <a16:creationId xmlns:a16="http://schemas.microsoft.com/office/drawing/2014/main" id="{92AABA54-8D85-5BB5-DCE0-DCF48CECAA29}"/>
              </a:ext>
            </a:extLst>
          </p:cNvPr>
          <p:cNvSpPr/>
          <p:nvPr/>
        </p:nvSpPr>
        <p:spPr>
          <a:xfrm>
            <a:off x="8657737" y="4053126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BB9D70-2B1C-10B7-8D91-0D7D4429B4DD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33" name="Rectangle: Rounded Corners 58">
              <a:extLst>
                <a:ext uri="{FF2B5EF4-FFF2-40B4-BE49-F238E27FC236}">
                  <a16:creationId xmlns:a16="http://schemas.microsoft.com/office/drawing/2014/main" id="{AA30E629-4B1E-B327-BD6D-CF065C3144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Second Visual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98A1508-9F7D-FBE1-7B16-CC00B77682CD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35FC2E4-8DEE-606F-1C66-54E6EE500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2DA7B1F-28EF-F9CF-10B8-940C3ACFE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B66B00-05AE-9EB7-FB51-E63F92D5A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50653B9-8C88-69C0-BACA-A32ACAD45CF3}"/>
              </a:ext>
            </a:extLst>
          </p:cNvPr>
          <p:cNvSpPr txBox="1"/>
          <p:nvPr/>
        </p:nvSpPr>
        <p:spPr>
          <a:xfrm>
            <a:off x="9809625" y="1322984"/>
            <a:ext cx="21191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In this section, we have created this dynamic pie chart to illustrate the genre distribution in the database. 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We used </a:t>
            </a:r>
            <a:r>
              <a:rPr lang="en-GB" dirty="0" err="1">
                <a:solidFill>
                  <a:schemeClr val="bg2"/>
                </a:solidFill>
              </a:rPr>
              <a:t>plotly</a:t>
            </a:r>
            <a:r>
              <a:rPr lang="en-GB" dirty="0">
                <a:solidFill>
                  <a:schemeClr val="bg2"/>
                </a:solidFill>
              </a:rPr>
              <a:t> and d3 libraries to create this informative graph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AA6644F-D7D6-095A-9506-6F1FF666E8FE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8B1647D7-A2C0-44EE-58F4-F54D4FF5298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96A7FEE9-B2B2-6CCF-231A-C51938B62A10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9031F10-6155-003C-B393-C49F8F837825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7DAAE11C-AD17-DEE6-450B-F13F7898F9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5591D42-690C-AC60-9E5D-950AEB8C60FC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254105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88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865050" y="388280"/>
            <a:ext cx="134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9727280" y="97732"/>
            <a:ext cx="2464720" cy="769421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Third Visual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EBF803-09C5-C67E-1C1C-D93843F6A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314" y="1402727"/>
            <a:ext cx="2082800" cy="149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6CB9DB-9E05-CDCA-4A70-144391EC1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314" y="3143758"/>
            <a:ext cx="5064398" cy="1237964"/>
          </a:xfrm>
          <a:prstGeom prst="rect">
            <a:avLst/>
          </a:prstGeom>
        </p:spPr>
      </p:pic>
      <p:sp>
        <p:nvSpPr>
          <p:cNvPr id="1025" name="Heart 1024">
            <a:extLst>
              <a:ext uri="{FF2B5EF4-FFF2-40B4-BE49-F238E27FC236}">
                <a16:creationId xmlns:a16="http://schemas.microsoft.com/office/drawing/2014/main" id="{CD5B9DA6-8844-4CB4-9B27-79AC3917C918}"/>
              </a:ext>
            </a:extLst>
          </p:cNvPr>
          <p:cNvSpPr/>
          <p:nvPr/>
        </p:nvSpPr>
        <p:spPr>
          <a:xfrm>
            <a:off x="8659157" y="3138726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872396A-B58F-8DD2-AB00-A90288247E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7314" y="4617982"/>
            <a:ext cx="5100135" cy="1402537"/>
          </a:xfrm>
          <a:prstGeom prst="rect">
            <a:avLst/>
          </a:prstGeom>
        </p:spPr>
      </p:pic>
      <p:sp>
        <p:nvSpPr>
          <p:cNvPr id="1029" name="Heart 1028">
            <a:extLst>
              <a:ext uri="{FF2B5EF4-FFF2-40B4-BE49-F238E27FC236}">
                <a16:creationId xmlns:a16="http://schemas.microsoft.com/office/drawing/2014/main" id="{2209D95D-CCF5-76CB-648A-B828E79431BC}"/>
              </a:ext>
            </a:extLst>
          </p:cNvPr>
          <p:cNvSpPr/>
          <p:nvPr/>
        </p:nvSpPr>
        <p:spPr>
          <a:xfrm>
            <a:off x="8664800" y="4532910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6F793BEB-3AAA-3AAD-7AA2-8923628720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1138" y="1400152"/>
            <a:ext cx="2305328" cy="1383197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877A0800-E577-06AD-FC3D-DC589BF856FD}"/>
              </a:ext>
            </a:extLst>
          </p:cNvPr>
          <p:cNvSpPr txBox="1"/>
          <p:nvPr/>
        </p:nvSpPr>
        <p:spPr>
          <a:xfrm>
            <a:off x="9809625" y="1322984"/>
            <a:ext cx="21468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Each song has its own varying levels of attributes, for example danceability and acousticness, these can be quantified and analysed to establish a genre’s unique qualities. These are shown in these bar charts. The genre in question can be deciphered from the dropdown menu 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4C3D8674-2966-628C-2FC1-0DBCF6FB1F28}"/>
              </a:ext>
            </a:extLst>
          </p:cNvPr>
          <p:cNvSpPr txBox="1"/>
          <p:nvPr/>
        </p:nvSpPr>
        <p:spPr>
          <a:xfrm>
            <a:off x="477336" y="137888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 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4F4F8B8-CC12-2656-9EB6-519137782FE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Flask diagram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33DFA27-C518-0F38-F45F-4FDC7578F60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Visualisations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664DD69-13F0-CB1D-2B8F-247321206639}"/>
              </a:ext>
            </a:extLst>
          </p:cNvPr>
          <p:cNvSpPr txBox="1"/>
          <p:nvPr/>
        </p:nvSpPr>
        <p:spPr>
          <a:xfrm>
            <a:off x="374772" y="23676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the flask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8A14F5D4-41EE-E73E-489B-D412DD06EAE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Methodology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92F04FEF-01CD-5474-B756-F0A12BFD7E0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2IWFFnY9pdUs5SHwuB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612</Words>
  <Application>Microsoft Macintosh PowerPoint</Application>
  <PresentationFormat>Widescreen</PresentationFormat>
  <Paragraphs>165</Paragraphs>
  <Slides>14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Calibri Light</vt:lpstr>
      <vt:lpstr>Segoe UI</vt:lpstr>
      <vt:lpstr>Office Theme</vt:lpstr>
      <vt:lpstr>1_Office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Jaspreet Kalsi</cp:lastModifiedBy>
  <cp:revision>32</cp:revision>
  <dcterms:created xsi:type="dcterms:W3CDTF">2022-08-29T02:34:37Z</dcterms:created>
  <dcterms:modified xsi:type="dcterms:W3CDTF">2023-11-27T20:43:31Z</dcterms:modified>
</cp:coreProperties>
</file>